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7061B-F7B0-4E6E-9563-72999307ECCC}" type="datetimeFigureOut">
              <a:rPr lang="en-GB" smtClean="0"/>
              <a:t>25/09/2024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AC1A2-22E6-46CA-B7E0-6FF892D236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3765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7061B-F7B0-4E6E-9563-72999307ECCC}" type="datetimeFigureOut">
              <a:rPr lang="en-GB" smtClean="0"/>
              <a:t>25/09/2024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AC1A2-22E6-46CA-B7E0-6FF892D236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6547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7061B-F7B0-4E6E-9563-72999307ECCC}" type="datetimeFigureOut">
              <a:rPr lang="en-GB" smtClean="0"/>
              <a:t>25/09/2024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AC1A2-22E6-46CA-B7E0-6FF892D236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2384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7061B-F7B0-4E6E-9563-72999307ECCC}" type="datetimeFigureOut">
              <a:rPr lang="en-GB" smtClean="0"/>
              <a:t>25/09/2024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AC1A2-22E6-46CA-B7E0-6FF892D236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6170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7061B-F7B0-4E6E-9563-72999307ECCC}" type="datetimeFigureOut">
              <a:rPr lang="en-GB" smtClean="0"/>
              <a:t>25/09/2024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AC1A2-22E6-46CA-B7E0-6FF892D236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8413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7061B-F7B0-4E6E-9563-72999307ECCC}" type="datetimeFigureOut">
              <a:rPr lang="en-GB" smtClean="0"/>
              <a:t>25/09/2024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AC1A2-22E6-46CA-B7E0-6FF892D236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5696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7061B-F7B0-4E6E-9563-72999307ECCC}" type="datetimeFigureOut">
              <a:rPr lang="en-GB" smtClean="0"/>
              <a:t>25/09/2024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AC1A2-22E6-46CA-B7E0-6FF892D236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1098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7061B-F7B0-4E6E-9563-72999307ECCC}" type="datetimeFigureOut">
              <a:rPr lang="en-GB" smtClean="0"/>
              <a:t>25/09/2024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AC1A2-22E6-46CA-B7E0-6FF892D236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3282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7061B-F7B0-4E6E-9563-72999307ECCC}" type="datetimeFigureOut">
              <a:rPr lang="en-GB" smtClean="0"/>
              <a:t>25/09/2024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AC1A2-22E6-46CA-B7E0-6FF892D236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7290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7061B-F7B0-4E6E-9563-72999307ECCC}" type="datetimeFigureOut">
              <a:rPr lang="en-GB" smtClean="0"/>
              <a:t>25/09/2024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AC1A2-22E6-46CA-B7E0-6FF892D236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3257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7061B-F7B0-4E6E-9563-72999307ECCC}" type="datetimeFigureOut">
              <a:rPr lang="en-GB" smtClean="0"/>
              <a:t>25/09/2024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AC1A2-22E6-46CA-B7E0-6FF892D236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2448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E7061B-F7B0-4E6E-9563-72999307ECCC}" type="datetimeFigureOut">
              <a:rPr lang="en-GB" smtClean="0"/>
              <a:t>25/09/2024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2AC1A2-22E6-46CA-B7E0-6FF892D236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938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4000" b="1" dirty="0" smtClean="0"/>
              <a:t>TABLE RONDE 5 </a:t>
            </a:r>
            <a:br>
              <a:rPr lang="fr-FR" sz="4000" b="1" dirty="0" smtClean="0"/>
            </a:br>
            <a:r>
              <a:rPr lang="fr-FR" sz="4000" b="1" dirty="0" smtClean="0"/>
              <a:t>Question 3  DUE BF </a:t>
            </a:r>
            <a:endParaRPr lang="en-GB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sz="3200" dirty="0"/>
              <a:t>Comment la Délégation de l'union Européenne va mettre en place des conditions pour le passage à l’échelle des innovations DeSIRA ?</a:t>
            </a:r>
            <a:endParaRPr lang="en-GB" sz="32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3416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b="1" dirty="0" smtClean="0"/>
              <a:t>1. CONDITIONS LIÉES AU CYCLE</a:t>
            </a:r>
            <a:endParaRPr lang="en-GB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3200" dirty="0" err="1" smtClean="0"/>
              <a:t>co</a:t>
            </a:r>
            <a:r>
              <a:rPr lang="fr-FR" sz="3200" dirty="0" smtClean="0"/>
              <a:t>-conception impliquant structures nationales en charge de l’innovation et de la recherche</a:t>
            </a:r>
          </a:p>
          <a:p>
            <a:pPr marL="0" indent="0">
              <a:buNone/>
            </a:pPr>
            <a:endParaRPr lang="fr-FR" sz="3200" dirty="0" smtClean="0"/>
          </a:p>
          <a:p>
            <a:r>
              <a:rPr lang="fr-FR" sz="3200" dirty="0" smtClean="0"/>
              <a:t>extension des projets lorsque possible et si cela fait sens</a:t>
            </a:r>
          </a:p>
          <a:p>
            <a:pPr marL="0" indent="0">
              <a:buNone/>
            </a:pPr>
            <a:endParaRPr lang="fr-FR" sz="3200" dirty="0" smtClean="0"/>
          </a:p>
          <a:p>
            <a:r>
              <a:rPr lang="fr-FR" sz="3200" dirty="0" smtClean="0"/>
              <a:t>appui, accompagnement des projets à accéder aux financements pour faciliter la réplication et le passage à l’échelle des innovations</a:t>
            </a:r>
          </a:p>
          <a:p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167681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b="1" dirty="0" smtClean="0"/>
              <a:t>2. CONDITIONS LIÉES À LA MISE EN ŒUVRE </a:t>
            </a:r>
            <a:endParaRPr lang="en-GB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3200" dirty="0" smtClean="0"/>
              <a:t>redevabilité vis-à-vis des politiques sur les acquis des projets/programmes</a:t>
            </a:r>
          </a:p>
          <a:p>
            <a:pPr marL="0" indent="0">
              <a:buNone/>
            </a:pPr>
            <a:endParaRPr lang="fr-FR" sz="3200" dirty="0" smtClean="0"/>
          </a:p>
          <a:p>
            <a:r>
              <a:rPr lang="fr-FR" sz="3200" dirty="0" smtClean="0"/>
              <a:t>capitalisation processus d’innovation, de </a:t>
            </a:r>
            <a:r>
              <a:rPr lang="fr-FR" sz="3200" dirty="0" err="1" smtClean="0"/>
              <a:t>co</a:t>
            </a:r>
            <a:r>
              <a:rPr lang="fr-FR" sz="3200" dirty="0" smtClean="0"/>
              <a:t>-construction et d’apprentissage</a:t>
            </a:r>
          </a:p>
          <a:p>
            <a:pPr marL="0" indent="0">
              <a:buNone/>
            </a:pPr>
            <a:endParaRPr lang="fr-FR" sz="3200" dirty="0" smtClean="0"/>
          </a:p>
          <a:p>
            <a:r>
              <a:rPr lang="fr-FR" sz="3200" dirty="0" smtClean="0"/>
              <a:t>travailler à l’autofinancement des innovations et autres mécanismes issus des processus d’innovation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778205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46652"/>
            <a:ext cx="10515600" cy="1325563"/>
          </a:xfrm>
        </p:spPr>
        <p:txBody>
          <a:bodyPr>
            <a:normAutofit/>
          </a:bodyPr>
          <a:lstStyle/>
          <a:p>
            <a:r>
              <a:rPr lang="fr-FR" sz="3600" b="1" dirty="0" smtClean="0"/>
              <a:t>3. CONDITIONS LIÉES AU DIALOGUE POLITIQUE</a:t>
            </a:r>
            <a:endParaRPr lang="en-GB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3200" dirty="0" smtClean="0"/>
              <a:t>dialogue politique à travers les cadres nationaux existants</a:t>
            </a:r>
          </a:p>
          <a:p>
            <a:r>
              <a:rPr lang="fr-FR" sz="3200" dirty="0" smtClean="0"/>
              <a:t>appui budgétaire axé sur l’innovation et la recherche</a:t>
            </a:r>
          </a:p>
          <a:p>
            <a:r>
              <a:rPr lang="fr-FR" sz="3200" dirty="0" smtClean="0"/>
              <a:t>abondement des fonds dédiés à l’innovation et à la recherche</a:t>
            </a:r>
          </a:p>
          <a:p>
            <a:r>
              <a:rPr lang="fr-FR" sz="3200" dirty="0" smtClean="0"/>
              <a:t>création de nouveaux profils de vulgarisateurs et facilitateurs dans les universités</a:t>
            </a:r>
          </a:p>
          <a:p>
            <a:r>
              <a:rPr lang="fr-FR" sz="3200" dirty="0" smtClean="0"/>
              <a:t>accompagner les besoins de mise à l’échelle des acteurs non étatiques</a:t>
            </a:r>
          </a:p>
          <a:p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148005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64984"/>
          </a:xfrm>
        </p:spPr>
        <p:txBody>
          <a:bodyPr/>
          <a:lstStyle/>
          <a:p>
            <a:pPr algn="ctr"/>
            <a:r>
              <a:rPr lang="fr-BE" b="1" dirty="0" smtClean="0">
                <a:solidFill>
                  <a:srgbClr val="00B050"/>
                </a:solidFill>
              </a:rPr>
              <a:t>MERCI POUR VOTRE ATTENTION</a:t>
            </a:r>
            <a:endParaRPr lang="en-GB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6942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174</Words>
  <Application>Microsoft Office PowerPoint</Application>
  <PresentationFormat>Widescreen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TABLE RONDE 5  Question 3  DUE BF </vt:lpstr>
      <vt:lpstr>1. CONDITIONS LIÉES AU CYCLE</vt:lpstr>
      <vt:lpstr>2. CONDITIONS LIÉES À LA MISE EN ŒUVRE </vt:lpstr>
      <vt:lpstr>3. CONDITIONS LIÉES AU DIALOGUE POLITIQUE</vt:lpstr>
      <vt:lpstr>MERCI POUR VOTRE ATTENTION</vt:lpstr>
    </vt:vector>
  </TitlesOfParts>
  <Company>EEAS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TABLE RONDE 5  Question 3  DUE BF</dc:title>
  <dc:creator>TRAORE Abdoulaye Desire (EEAS-OUAGADOUGOU)</dc:creator>
  <cp:lastModifiedBy>TRAORE Abdoulaye Desire (EEAS-OUAGADOUGOU)</cp:lastModifiedBy>
  <cp:revision>5</cp:revision>
  <dcterms:created xsi:type="dcterms:W3CDTF">2024-09-25T10:55:11Z</dcterms:created>
  <dcterms:modified xsi:type="dcterms:W3CDTF">2024-09-25T11:09:23Z</dcterms:modified>
</cp:coreProperties>
</file>